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  <p:sldId id="266" r:id="rId23"/>
    <p:sldId id="267" r:id="rId24"/>
    <p:sldId id="268" r:id="rId25"/>
    <p:sldId id="269" r:id="rId26"/>
    <p:sldId id="270" r:id="rId27"/>
    <p:sldId id="271" r:id="rId28"/>
    <p:sldId id="272" r:id="rId29"/>
    <p:sldId id="273" r:id="rId30"/>
    <p:sldId id="274" r:id="rId31"/>
    <p:sldId id="275" r:id="rId32"/>
    <p:sldId id="276" r:id="rId33"/>
    <p:sldId id="277" r:id="rId34"/>
    <p:sldId id="278" r:id="rId35"/>
    <p:sldId id="279" r:id="rId36"/>
    <p:sldId id="280" r:id="rId37"/>
    <p:sldId id="281" r:id="rId38"/>
    <p:sldId id="282" r:id="rId39"/>
    <p:sldId id="283" r:id="rId40"/>
    <p:sldId id="284" r:id="rId41"/>
    <p:sldId id="285" r:id="rId42"/>
    <p:sldId id="286" r:id="rId43"/>
    <p:sldId id="287" r:id="rId44"/>
    <p:sldId id="288" r:id="rId45"/>
    <p:sldId id="289" r:id="rId46"/>
    <p:sldId id="290" r:id="rId47"/>
    <p:sldId id="291" r:id="rId48"/>
    <p:sldId id="292" r:id="rId49"/>
    <p:sldId id="293" r:id="rId50"/>
    <p:sldId id="294" r:id="rId51"/>
    <p:sldId id="295" r:id="rId52"/>
    <p:sldId id="296" r:id="rId53"/>
    <p:sldId id="297" r:id="rId54"/>
    <p:sldId id="298" r:id="rId55"/>
    <p:sldId id="299" r:id="rId56"/>
    <p:sldId id="300" r:id="rId57"/>
    <p:sldId id="301" r:id="rId58"/>
    <p:sldId id="302" r:id="rId59"/>
    <p:sldId id="303" r:id="rId60"/>
    <p:sldId id="304" r:id="rId61"/>
    <p:sldId id="305" r:id="rId62"/>
    <p:sldId id="306" r:id="rId63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138" autoAdjust="0"/>
    <p:restoredTop sz="94647"/>
  </p:normalViewPr>
  <p:slideViewPr>
    <p:cSldViewPr snapToGrid="0">
      <p:cViewPr varScale="1">
        <p:scale>
          <a:sx n="78" d="100"/>
          <a:sy n="78" d="100"/>
        </p:scale>
        <p:origin x="140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Relationship Id="rId22" Type="http://schemas.openxmlformats.org/officeDocument/2006/relationships/slide" Target="slides/slide10.xml"/><Relationship Id="rId23" Type="http://schemas.openxmlformats.org/officeDocument/2006/relationships/slide" Target="slides/slide11.xml"/><Relationship Id="rId24" Type="http://schemas.openxmlformats.org/officeDocument/2006/relationships/slide" Target="slides/slide12.xml"/><Relationship Id="rId25" Type="http://schemas.openxmlformats.org/officeDocument/2006/relationships/slide" Target="slides/slide13.xml"/><Relationship Id="rId26" Type="http://schemas.openxmlformats.org/officeDocument/2006/relationships/slide" Target="slides/slide14.xml"/><Relationship Id="rId27" Type="http://schemas.openxmlformats.org/officeDocument/2006/relationships/slide" Target="slides/slide15.xml"/><Relationship Id="rId28" Type="http://schemas.openxmlformats.org/officeDocument/2006/relationships/slide" Target="slides/slide16.xml"/><Relationship Id="rId29" Type="http://schemas.openxmlformats.org/officeDocument/2006/relationships/slide" Target="slides/slide17.xml"/><Relationship Id="rId30" Type="http://schemas.openxmlformats.org/officeDocument/2006/relationships/slide" Target="slides/slide18.xml"/><Relationship Id="rId31" Type="http://schemas.openxmlformats.org/officeDocument/2006/relationships/slide" Target="slides/slide19.xml"/><Relationship Id="rId32" Type="http://schemas.openxmlformats.org/officeDocument/2006/relationships/slide" Target="slides/slide20.xml"/><Relationship Id="rId33" Type="http://schemas.openxmlformats.org/officeDocument/2006/relationships/slide" Target="slides/slide21.xml"/><Relationship Id="rId34" Type="http://schemas.openxmlformats.org/officeDocument/2006/relationships/slide" Target="slides/slide22.xml"/><Relationship Id="rId35" Type="http://schemas.openxmlformats.org/officeDocument/2006/relationships/slide" Target="slides/slide23.xml"/><Relationship Id="rId36" Type="http://schemas.openxmlformats.org/officeDocument/2006/relationships/slide" Target="slides/slide24.xml"/><Relationship Id="rId37" Type="http://schemas.openxmlformats.org/officeDocument/2006/relationships/slide" Target="slides/slide25.xml"/><Relationship Id="rId38" Type="http://schemas.openxmlformats.org/officeDocument/2006/relationships/slide" Target="slides/slide26.xml"/><Relationship Id="rId39" Type="http://schemas.openxmlformats.org/officeDocument/2006/relationships/slide" Target="slides/slide27.xml"/><Relationship Id="rId40" Type="http://schemas.openxmlformats.org/officeDocument/2006/relationships/slide" Target="slides/slide28.xml"/><Relationship Id="rId41" Type="http://schemas.openxmlformats.org/officeDocument/2006/relationships/slide" Target="slides/slide29.xml"/><Relationship Id="rId42" Type="http://schemas.openxmlformats.org/officeDocument/2006/relationships/slide" Target="slides/slide30.xml"/><Relationship Id="rId43" Type="http://schemas.openxmlformats.org/officeDocument/2006/relationships/slide" Target="slides/slide31.xml"/><Relationship Id="rId44" Type="http://schemas.openxmlformats.org/officeDocument/2006/relationships/slide" Target="slides/slide32.xml"/><Relationship Id="rId45" Type="http://schemas.openxmlformats.org/officeDocument/2006/relationships/slide" Target="slides/slide33.xml"/><Relationship Id="rId46" Type="http://schemas.openxmlformats.org/officeDocument/2006/relationships/slide" Target="slides/slide34.xml"/><Relationship Id="rId47" Type="http://schemas.openxmlformats.org/officeDocument/2006/relationships/slide" Target="slides/slide35.xml"/><Relationship Id="rId48" Type="http://schemas.openxmlformats.org/officeDocument/2006/relationships/slide" Target="slides/slide36.xml"/><Relationship Id="rId49" Type="http://schemas.openxmlformats.org/officeDocument/2006/relationships/slide" Target="slides/slide37.xml"/><Relationship Id="rId50" Type="http://schemas.openxmlformats.org/officeDocument/2006/relationships/slide" Target="slides/slide38.xml"/><Relationship Id="rId51" Type="http://schemas.openxmlformats.org/officeDocument/2006/relationships/slide" Target="slides/slide39.xml"/><Relationship Id="rId52" Type="http://schemas.openxmlformats.org/officeDocument/2006/relationships/slide" Target="slides/slide40.xml"/><Relationship Id="rId53" Type="http://schemas.openxmlformats.org/officeDocument/2006/relationships/slide" Target="slides/slide41.xml"/><Relationship Id="rId54" Type="http://schemas.openxmlformats.org/officeDocument/2006/relationships/slide" Target="slides/slide42.xml"/><Relationship Id="rId55" Type="http://schemas.openxmlformats.org/officeDocument/2006/relationships/slide" Target="slides/slide43.xml"/><Relationship Id="rId56" Type="http://schemas.openxmlformats.org/officeDocument/2006/relationships/slide" Target="slides/slide44.xml"/><Relationship Id="rId57" Type="http://schemas.openxmlformats.org/officeDocument/2006/relationships/slide" Target="slides/slide45.xml"/><Relationship Id="rId58" Type="http://schemas.openxmlformats.org/officeDocument/2006/relationships/slide" Target="slides/slide46.xml"/><Relationship Id="rId59" Type="http://schemas.openxmlformats.org/officeDocument/2006/relationships/slide" Target="slides/slide47.xml"/><Relationship Id="rId60" Type="http://schemas.openxmlformats.org/officeDocument/2006/relationships/slide" Target="slides/slide48.xml"/><Relationship Id="rId61" Type="http://schemas.openxmlformats.org/officeDocument/2006/relationships/slide" Target="slides/slide49.xml"/><Relationship Id="rId62" Type="http://schemas.openxmlformats.org/officeDocument/2006/relationships/slide" Target="slides/slide50.xml"/><Relationship Id="rId63" Type="http://schemas.openxmlformats.org/officeDocument/2006/relationships/slide" Target="slides/slide5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21-9-2025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21-9-2025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9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/>
              <a:t>﻿Klikken om </a:t>
            </a:r>
            <a:br>
              <a:rPr lang="nl-NL"/>
            </a:br>
            <a:r>
              <a:rPr lang="nl-NL"/>
              <a:t>een titel toe </a:t>
            </a:r>
            <a:br>
              <a:rPr lang="nl-NL"/>
            </a:br>
            <a:r>
              <a:rPr lang="nl-NL"/>
              <a:t>te voegen</a:t>
            </a:r>
            <a:endParaRPr lang="nl-BE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21/09/2025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/>
              <a:t>Klikken om een titel toe te voegen</a:t>
            </a:r>
            <a:endParaRPr lang="nl-B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21/09/2025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21/09/2025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/>
              <a:t>﻿﻿Klikken om </a:t>
            </a:r>
            <a:br>
              <a:rPr lang="nl-NL"/>
            </a:br>
            <a:r>
              <a:rPr lang="nl-NL"/>
              <a:t>een titel toe </a:t>
            </a:r>
            <a:br>
              <a:rPr lang="nl-NL"/>
            </a:br>
            <a:r>
              <a:rPr lang="nl-NL"/>
              <a:t>te voegen</a:t>
            </a:r>
            <a:endParaRPr lang="nl-BE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21/09/2025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10;p3">
            <a:extLst>
              <a:ext uri="{FF2B5EF4-FFF2-40B4-BE49-F238E27FC236}">
                <a16:creationId xmlns:a16="http://schemas.microsoft.com/office/drawing/2014/main" id="{D3D20C78-6CAB-D0C1-CC46-92EB474F742B}"/>
              </a:ext>
            </a:extLst>
          </p:cNvPr>
          <p:cNvGrpSpPr/>
          <p:nvPr userDrawn="1"/>
        </p:nvGrpSpPr>
        <p:grpSpPr>
          <a:xfrm>
            <a:off x="125506" y="731855"/>
            <a:ext cx="11821095" cy="5320791"/>
            <a:chOff x="0" y="-241102"/>
            <a:chExt cx="23088432" cy="12605757"/>
          </a:xfrm>
        </p:grpSpPr>
        <p:grpSp>
          <p:nvGrpSpPr>
            <p:cNvPr id="4" name="Google Shape;11;p3">
              <a:extLst>
                <a:ext uri="{FF2B5EF4-FFF2-40B4-BE49-F238E27FC236}">
                  <a16:creationId xmlns:a16="http://schemas.microsoft.com/office/drawing/2014/main" id="{774CD032-2491-0EA3-110B-A4A232711981}"/>
                </a:ext>
              </a:extLst>
            </p:cNvPr>
            <p:cNvGrpSpPr/>
            <p:nvPr/>
          </p:nvGrpSpPr>
          <p:grpSpPr>
            <a:xfrm>
              <a:off x="0" y="-241102"/>
              <a:ext cx="23069813" cy="12605757"/>
              <a:chOff x="0" y="-47625"/>
              <a:chExt cx="4557000" cy="2490026"/>
            </a:xfrm>
          </p:grpSpPr>
          <p:sp>
            <p:nvSpPr>
              <p:cNvPr id="24" name="Google Shape;12;p3">
                <a:extLst>
                  <a:ext uri="{FF2B5EF4-FFF2-40B4-BE49-F238E27FC236}">
                    <a16:creationId xmlns:a16="http://schemas.microsoft.com/office/drawing/2014/main" id="{A5296724-D287-E9AD-C584-E99A46BA1962}"/>
                  </a:ext>
                </a:extLst>
              </p:cNvPr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13;p3">
                <a:extLst>
                  <a:ext uri="{FF2B5EF4-FFF2-40B4-BE49-F238E27FC236}">
                    <a16:creationId xmlns:a16="http://schemas.microsoft.com/office/drawing/2014/main" id="{9BFCE26D-E1C9-84E5-62E3-AD6E1E61628E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57000" cy="249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" name="Google Shape;14;p3">
              <a:extLst>
                <a:ext uri="{FF2B5EF4-FFF2-40B4-BE49-F238E27FC236}">
                  <a16:creationId xmlns:a16="http://schemas.microsoft.com/office/drawing/2014/main" id="{7CA62C7E-7AFB-8BE7-0966-204CF3B6B8E8}"/>
                </a:ext>
              </a:extLst>
            </p:cNvPr>
            <p:cNvGrpSpPr/>
            <p:nvPr/>
          </p:nvGrpSpPr>
          <p:grpSpPr>
            <a:xfrm>
              <a:off x="18619" y="-241102"/>
              <a:ext cx="23069813" cy="12605757"/>
              <a:chOff x="0" y="-47625"/>
              <a:chExt cx="4557000" cy="2490026"/>
            </a:xfrm>
          </p:grpSpPr>
          <p:sp>
            <p:nvSpPr>
              <p:cNvPr id="22" name="Google Shape;15;p3">
                <a:extLst>
                  <a:ext uri="{FF2B5EF4-FFF2-40B4-BE49-F238E27FC236}">
                    <a16:creationId xmlns:a16="http://schemas.microsoft.com/office/drawing/2014/main" id="{8B166782-D65E-5C26-F638-6950FA6AA6EB}"/>
                  </a:ext>
                </a:extLst>
              </p:cNvPr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16;p3">
                <a:extLst>
                  <a:ext uri="{FF2B5EF4-FFF2-40B4-BE49-F238E27FC236}">
                    <a16:creationId xmlns:a16="http://schemas.microsoft.com/office/drawing/2014/main" id="{4D032EC4-83C4-B306-B702-C5F03AA50674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57000" cy="249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6" name="Google Shape;17;p3">
              <a:extLst>
                <a:ext uri="{FF2B5EF4-FFF2-40B4-BE49-F238E27FC236}">
                  <a16:creationId xmlns:a16="http://schemas.microsoft.com/office/drawing/2014/main" id="{80CBAD35-B3D3-A4CA-4DCD-28C2E8C57466}"/>
                </a:ext>
              </a:extLst>
            </p:cNvPr>
            <p:cNvCxnSpPr/>
            <p:nvPr/>
          </p:nvCxnSpPr>
          <p:spPr>
            <a:xfrm rot="10800000" flipH="1">
              <a:off x="18619" y="815297"/>
              <a:ext cx="23031900" cy="25500"/>
            </a:xfrm>
            <a:prstGeom prst="straightConnector1">
              <a:avLst/>
            </a:prstGeom>
            <a:noFill/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7" name="Google Shape;18;p3">
              <a:extLst>
                <a:ext uri="{FF2B5EF4-FFF2-40B4-BE49-F238E27FC236}">
                  <a16:creationId xmlns:a16="http://schemas.microsoft.com/office/drawing/2014/main" id="{8AF619C7-F07F-0B97-55F1-799165037C61}"/>
                </a:ext>
              </a:extLst>
            </p:cNvPr>
            <p:cNvGrpSpPr/>
            <p:nvPr/>
          </p:nvGrpSpPr>
          <p:grpSpPr>
            <a:xfrm>
              <a:off x="318466" y="201915"/>
              <a:ext cx="394777" cy="394777"/>
              <a:chOff x="0" y="0"/>
              <a:chExt cx="812800" cy="812800"/>
            </a:xfrm>
          </p:grpSpPr>
          <p:sp>
            <p:nvSpPr>
              <p:cNvPr id="20" name="Google Shape;19;p3">
                <a:extLst>
                  <a:ext uri="{FF2B5EF4-FFF2-40B4-BE49-F238E27FC236}">
                    <a16:creationId xmlns:a16="http://schemas.microsoft.com/office/drawing/2014/main" id="{1E7394ED-CBAC-899B-C272-7CD15373EB1C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0;p3">
                <a:extLst>
                  <a:ext uri="{FF2B5EF4-FFF2-40B4-BE49-F238E27FC236}">
                    <a16:creationId xmlns:a16="http://schemas.microsoft.com/office/drawing/2014/main" id="{42272333-0621-AADD-822C-70EA8A303D9B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" name="Google Shape;21;p3">
              <a:extLst>
                <a:ext uri="{FF2B5EF4-FFF2-40B4-BE49-F238E27FC236}">
                  <a16:creationId xmlns:a16="http://schemas.microsoft.com/office/drawing/2014/main" id="{1EB024F5-0F4A-2AFC-5667-D70AED88BC30}"/>
                </a:ext>
              </a:extLst>
            </p:cNvPr>
            <p:cNvGrpSpPr/>
            <p:nvPr/>
          </p:nvGrpSpPr>
          <p:grpSpPr>
            <a:xfrm>
              <a:off x="989083" y="201915"/>
              <a:ext cx="394777" cy="394777"/>
              <a:chOff x="0" y="0"/>
              <a:chExt cx="812800" cy="812800"/>
            </a:xfrm>
          </p:grpSpPr>
          <p:sp>
            <p:nvSpPr>
              <p:cNvPr id="18" name="Google Shape;22;p3">
                <a:extLst>
                  <a:ext uri="{FF2B5EF4-FFF2-40B4-BE49-F238E27FC236}">
                    <a16:creationId xmlns:a16="http://schemas.microsoft.com/office/drawing/2014/main" id="{2723212C-7404-D7F6-1953-CCE353E80CA1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3;p3">
                <a:extLst>
                  <a:ext uri="{FF2B5EF4-FFF2-40B4-BE49-F238E27FC236}">
                    <a16:creationId xmlns:a16="http://schemas.microsoft.com/office/drawing/2014/main" id="{B7F92287-A3D3-9FF9-1F4C-00ED199503EA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" name="Google Shape;24;p3">
              <a:extLst>
                <a:ext uri="{FF2B5EF4-FFF2-40B4-BE49-F238E27FC236}">
                  <a16:creationId xmlns:a16="http://schemas.microsoft.com/office/drawing/2014/main" id="{5CECB6CC-2483-07CF-A1E4-CEA0A8E12113}"/>
                </a:ext>
              </a:extLst>
            </p:cNvPr>
            <p:cNvGrpSpPr/>
            <p:nvPr/>
          </p:nvGrpSpPr>
          <p:grpSpPr>
            <a:xfrm>
              <a:off x="1663247" y="201915"/>
              <a:ext cx="394777" cy="394777"/>
              <a:chOff x="0" y="0"/>
              <a:chExt cx="812800" cy="812800"/>
            </a:xfrm>
          </p:grpSpPr>
          <p:sp>
            <p:nvSpPr>
              <p:cNvPr id="14" name="Google Shape;25;p3">
                <a:extLst>
                  <a:ext uri="{FF2B5EF4-FFF2-40B4-BE49-F238E27FC236}">
                    <a16:creationId xmlns:a16="http://schemas.microsoft.com/office/drawing/2014/main" id="{6F4D1DBC-0B1A-C746-C046-CB0667C8FE7C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6;p3">
                <a:extLst>
                  <a:ext uri="{FF2B5EF4-FFF2-40B4-BE49-F238E27FC236}">
                    <a16:creationId xmlns:a16="http://schemas.microsoft.com/office/drawing/2014/main" id="{1406DA95-C217-990A-6097-E584BF6B64AC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21/09/2025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21/09/2025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21/09/2025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21/09/2025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21/09/2025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21/09/2025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21/09/2025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8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9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pn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0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1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2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3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4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5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6.png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7.png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8.png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9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0.png"/></Relationships>
</file>

<file path=ppt/slides/_rels/slide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1.png"/></Relationships>
</file>

<file path=ppt/slides/_rels/slide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2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Klasse E versterkers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Hoogfrequent versterkers met 1 vermogentransistor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Oktober 2024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 1: Bekomen schema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0107" y="566928"/>
            <a:ext cx="7151785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file van het eerste voorbeeld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file van het eerste voorbeeld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file van het eerste voorbeeld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file van het eerste voorbeeld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file van het eerste voorbeeld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file van het eerste voorbeeld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400">
                <a:solidFill>
                  <a:srgbClr val="000000"/>
                </a:solidFill>
                <a:latin typeface="Courier New"/>
              </a:rPr>
              <a:t/>
            </a:r>
            <a:r>
              <a:rPr sz="1400">
                <a:solidFill>
                  <a:srgbClr val="000000"/>
                </a:solidFill>
                <a:latin typeface="Courier New"/>
              </a:rPr>
              <a:t>*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Class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E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amp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1</a:t>
            </a:r>
            <a:r>
              <a:rPr sz="1400">
                <a:solidFill>
                  <a:srgbClr val="000000"/>
                </a:solidFill>
                <a:latin typeface="Courier New"/>
              </a:rPr>
              <a:t/>
            </a:r>
            <a:r>
              <a:rPr sz="1400">
                <a:solidFill>
                  <a:srgbClr val="000000"/>
                </a:solidFill>
                <a:latin typeface="Courier New"/>
              </a:rPr>
              <a:t>M_M1</a:t>
            </a:r>
            <a:r>
              <a:rPr sz="1400">
                <a:solidFill>
                  <a:srgbClr val="000000"/>
                </a:solidFill>
                <a:latin typeface="Courier New"/>
              </a:rPr>
              <a:t>         </a:t>
            </a:r>
            <a:r>
              <a:rPr sz="1400">
                <a:solidFill>
                  <a:srgbClr val="000000"/>
                </a:solidFill>
                <a:latin typeface="Courier New"/>
              </a:rPr>
              <a:t>2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1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0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0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FDB33N25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L_L1</a:t>
            </a:r>
            <a:r>
              <a:rPr sz="1400">
                <a:solidFill>
                  <a:srgbClr val="000000"/>
                </a:solidFill>
                <a:latin typeface="Courier New"/>
              </a:rPr>
              <a:t>         </a:t>
            </a:r>
            <a:r>
              <a:rPr sz="1400">
                <a:solidFill>
                  <a:srgbClr val="000000"/>
                </a:solidFill>
                <a:latin typeface="Courier New"/>
              </a:rPr>
              <a:t>2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3</a:t>
            </a:r>
            <a:r>
              <a:rPr sz="1400">
                <a:solidFill>
                  <a:srgbClr val="000000"/>
                </a:solidFill>
                <a:latin typeface="Courier New"/>
              </a:rPr>
              <a:t>  </a:t>
            </a:r>
            <a:r>
              <a:rPr sz="1400">
                <a:solidFill>
                  <a:srgbClr val="000000"/>
                </a:solidFill>
                <a:latin typeface="Courier New"/>
              </a:rPr>
              <a:t>1000</a:t>
            </a:r>
            <a:r>
              <a:rPr sz="1400">
                <a:solidFill>
                  <a:srgbClr val="000000"/>
                </a:solidFill>
                <a:latin typeface="Courier New"/>
              </a:rPr>
              <a:t>uH</a:t>
            </a:r>
            <a:r>
              <a:rPr sz="1400">
                <a:solidFill>
                  <a:srgbClr val="000000"/>
                </a:solidFill>
                <a:latin typeface="Courier New"/>
              </a:rPr>
              <a:t>  </a:t>
            </a:r>
            <a:r>
              <a:rPr sz="1400">
                <a:solidFill>
                  <a:srgbClr val="000000"/>
                </a:solidFill>
                <a:latin typeface="Courier New"/>
              </a:rPr>
              <a:t>C_C1</a:t>
            </a:r>
            <a:r>
              <a:rPr sz="1400">
                <a:solidFill>
                  <a:srgbClr val="000000"/>
                </a:solidFill>
                <a:latin typeface="Courier New"/>
              </a:rPr>
              <a:t>         </a:t>
            </a:r>
            <a:r>
              <a:rPr sz="1400">
                <a:solidFill>
                  <a:srgbClr val="000000"/>
                </a:solidFill>
                <a:latin typeface="Courier New"/>
              </a:rPr>
              <a:t>2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0</a:t>
            </a:r>
            <a:r>
              <a:rPr sz="1400">
                <a:solidFill>
                  <a:srgbClr val="000000"/>
                </a:solidFill>
                <a:latin typeface="Courier New"/>
              </a:rPr>
              <a:t>  </a:t>
            </a:r>
            <a:r>
              <a:rPr sz="1400">
                <a:solidFill>
                  <a:srgbClr val="000000"/>
                </a:solidFill>
                <a:latin typeface="Courier New"/>
              </a:rPr>
              <a:t>4.78</a:t>
            </a:r>
            <a:r>
              <a:rPr sz="1400">
                <a:solidFill>
                  <a:srgbClr val="000000"/>
                </a:solidFill>
                <a:latin typeface="Courier New"/>
              </a:rPr>
              <a:t>nF</a:t>
            </a:r>
            <a:r>
              <a:rPr sz="1400">
                <a:solidFill>
                  <a:srgbClr val="000000"/>
                </a:solidFill>
                <a:latin typeface="Courier New"/>
              </a:rPr>
              <a:t>  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file van het eerste voorbeeld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400">
                <a:solidFill>
                  <a:srgbClr val="000000"/>
                </a:solidFill>
                <a:latin typeface="Courier New"/>
              </a:rPr>
              <a:t>L_L2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4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5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24.93</a:t>
            </a:r>
            <a:r>
              <a:rPr sz="1400">
                <a:solidFill>
                  <a:srgbClr val="000000"/>
                </a:solidFill>
                <a:latin typeface="Courier New"/>
              </a:rPr>
              <a:t>uH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C_C2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2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4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6.04</a:t>
            </a:r>
            <a:r>
              <a:rPr sz="1400">
                <a:solidFill>
                  <a:srgbClr val="000000"/>
                </a:solidFill>
                <a:latin typeface="Courier New"/>
              </a:rPr>
              <a:t>nF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R_RL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5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0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14.88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V_Vdd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3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0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12.5</a:t>
            </a:r>
            <a:r>
              <a:rPr sz="1400">
                <a:solidFill>
                  <a:srgbClr val="000000"/>
                </a:solidFill>
                <a:latin typeface="Courier New"/>
              </a:rPr>
              <a:t>V</a:t>
            </a:r>
            <a:r>
              <a:rPr sz="1400">
                <a:solidFill>
                  <a:srgbClr val="000000"/>
                </a:solidFill>
                <a:latin typeface="Courier New"/>
              </a:rPr>
              <a:t/>
            </a:r>
            <a:r>
              <a:rPr sz="1400">
                <a:solidFill>
                  <a:srgbClr val="000000"/>
                </a:solidFill>
                <a:latin typeface="Courier New"/>
              </a:rPr>
              <a:t>V_Vin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1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0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PULSE</a:t>
            </a:r>
            <a:r>
              <a:rPr sz="1400">
                <a:solidFill>
                  <a:srgbClr val="000000"/>
                </a:solidFill>
                <a:latin typeface="Courier New"/>
              </a:rPr>
              <a:t>(</a:t>
            </a:r>
            <a:r>
              <a:rPr sz="1400">
                <a:solidFill>
                  <a:srgbClr val="000000"/>
                </a:solidFill>
                <a:latin typeface="Courier New"/>
              </a:rPr>
              <a:t>0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9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1.05</a:t>
            </a:r>
            <a:r>
              <a:rPr sz="1400">
                <a:solidFill>
                  <a:srgbClr val="000000"/>
                </a:solidFill>
                <a:latin typeface="Courier New"/>
              </a:rPr>
              <a:t>u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20</a:t>
            </a:r>
            <a:r>
              <a:rPr sz="1400">
                <a:solidFill>
                  <a:srgbClr val="000000"/>
                </a:solidFill>
                <a:latin typeface="Courier New"/>
              </a:rPr>
              <a:t>n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20</a:t>
            </a:r>
            <a:r>
              <a:rPr sz="1400">
                <a:solidFill>
                  <a:srgbClr val="000000"/>
                </a:solidFill>
                <a:latin typeface="Courier New"/>
              </a:rPr>
              <a:t>n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1.05</a:t>
            </a:r>
            <a:r>
              <a:rPr sz="1400">
                <a:solidFill>
                  <a:srgbClr val="000000"/>
                </a:solidFill>
                <a:latin typeface="Courier New"/>
              </a:rPr>
              <a:t>u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2.10526</a:t>
            </a:r>
            <a:r>
              <a:rPr sz="1400">
                <a:solidFill>
                  <a:srgbClr val="000000"/>
                </a:solidFill>
                <a:latin typeface="Courier New"/>
              </a:rPr>
              <a:t>u</a:t>
            </a:r>
            <a:r>
              <a:rPr sz="1400">
                <a:solidFill>
                  <a:srgbClr val="000000"/>
                </a:solidFill>
                <a:latin typeface="Courier New"/>
              </a:rPr>
              <a:t>)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DC</a:t>
            </a:r>
            <a:r>
              <a:rPr sz="1400">
                <a:solidFill>
                  <a:srgbClr val="000000"/>
                </a:solidFill>
                <a:latin typeface="Courier New"/>
              </a:rPr>
              <a:t>=</a:t>
            </a:r>
            <a:r>
              <a:rPr sz="1400">
                <a:solidFill>
                  <a:srgbClr val="000000"/>
                </a:solidFill>
                <a:latin typeface="Courier New"/>
              </a:rPr>
              <a:t>0</a:t>
            </a:r>
            <a:r>
              <a:rPr sz="1400">
                <a:solidFill>
                  <a:srgbClr val="000000"/>
                </a:solidFill>
                <a:latin typeface="Courier New"/>
              </a:rPr>
              <a:t/>
            </a:r>
            <a:r>
              <a:rPr sz="1400">
                <a:solidFill>
                  <a:srgbClr val="000000"/>
                </a:solidFill>
                <a:latin typeface="Courier New"/>
              </a:rPr>
              <a:t>.</a:t>
            </a:r>
            <a:r>
              <a:rPr sz="1400">
                <a:solidFill>
                  <a:srgbClr val="000000"/>
                </a:solidFill>
                <a:latin typeface="Courier New"/>
              </a:rPr>
              <a:t>model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FDB33N25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VDMOS</a:t>
            </a:r>
            <a:r>
              <a:rPr sz="1400">
                <a:solidFill>
                  <a:srgbClr val="000000"/>
                </a:solidFill>
                <a:latin typeface="Courier New"/>
              </a:rPr>
              <a:t>(</a:t>
            </a:r>
            <a:r>
              <a:rPr sz="1400">
                <a:solidFill>
                  <a:srgbClr val="000000"/>
                </a:solidFill>
                <a:latin typeface="Courier New"/>
              </a:rPr>
              <a:t>Rg</a:t>
            </a:r>
            <a:r>
              <a:rPr sz="1400">
                <a:solidFill>
                  <a:srgbClr val="000000"/>
                </a:solidFill>
                <a:latin typeface="Courier New"/>
              </a:rPr>
              <a:t>=</a:t>
            </a:r>
            <a:r>
              <a:rPr sz="1400">
                <a:solidFill>
                  <a:srgbClr val="000000"/>
                </a:solidFill>
                <a:latin typeface="Courier New"/>
              </a:rPr>
              <a:t>3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Rd</a:t>
            </a:r>
            <a:r>
              <a:rPr sz="1400">
                <a:solidFill>
                  <a:srgbClr val="000000"/>
                </a:solidFill>
                <a:latin typeface="Courier New"/>
              </a:rPr>
              <a:t>=</a:t>
            </a:r>
            <a:r>
              <a:rPr sz="1400">
                <a:solidFill>
                  <a:srgbClr val="000000"/>
                </a:solidFill>
                <a:latin typeface="Courier New"/>
              </a:rPr>
              <a:t>40</a:t>
            </a:r>
            <a:r>
              <a:rPr sz="1400">
                <a:solidFill>
                  <a:srgbClr val="000000"/>
                </a:solidFill>
                <a:latin typeface="Courier New"/>
              </a:rPr>
              <a:t>m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Rs</a:t>
            </a:r>
            <a:r>
              <a:rPr sz="1400">
                <a:solidFill>
                  <a:srgbClr val="000000"/>
                </a:solidFill>
                <a:latin typeface="Courier New"/>
              </a:rPr>
              <a:t>=</a:t>
            </a:r>
            <a:r>
              <a:rPr sz="1400">
                <a:solidFill>
                  <a:srgbClr val="000000"/>
                </a:solidFill>
                <a:latin typeface="Courier New"/>
              </a:rPr>
              <a:t>27</a:t>
            </a:r>
            <a:r>
              <a:rPr sz="1400">
                <a:solidFill>
                  <a:srgbClr val="000000"/>
                </a:solidFill>
                <a:latin typeface="Courier New"/>
              </a:rPr>
              <a:t>m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Vto</a:t>
            </a:r>
            <a:r>
              <a:rPr sz="1400">
                <a:solidFill>
                  <a:srgbClr val="000000"/>
                </a:solidFill>
                <a:latin typeface="Courier New"/>
              </a:rPr>
              <a:t>=</a:t>
            </a:r>
            <a:r>
              <a:rPr sz="1400">
                <a:solidFill>
                  <a:srgbClr val="000000"/>
                </a:solidFill>
                <a:latin typeface="Courier New"/>
              </a:rPr>
              <a:t>5.35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Kp</a:t>
            </a:r>
            <a:r>
              <a:rPr sz="1400">
                <a:solidFill>
                  <a:srgbClr val="000000"/>
                </a:solidFill>
                <a:latin typeface="Courier New"/>
              </a:rPr>
              <a:t>=</a:t>
            </a:r>
            <a:r>
              <a:rPr sz="1400">
                <a:solidFill>
                  <a:srgbClr val="000000"/>
                </a:solidFill>
                <a:latin typeface="Courier New"/>
              </a:rPr>
              <a:t>35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lambda</a:t>
            </a:r>
            <a:r>
              <a:rPr sz="1400">
                <a:solidFill>
                  <a:srgbClr val="000000"/>
                </a:solidFill>
                <a:latin typeface="Courier New"/>
              </a:rPr>
              <a:t>=</a:t>
            </a:r>
            <a:r>
              <a:rPr sz="1400">
                <a:solidFill>
                  <a:srgbClr val="000000"/>
                </a:solidFill>
                <a:latin typeface="Courier New"/>
              </a:rPr>
              <a:t>.05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Cgdmax</a:t>
            </a:r>
            <a:r>
              <a:rPr sz="1400">
                <a:solidFill>
                  <a:srgbClr val="000000"/>
                </a:solidFill>
                <a:latin typeface="Courier New"/>
              </a:rPr>
              <a:t>=</a:t>
            </a:r>
            <a:r>
              <a:rPr sz="1400">
                <a:solidFill>
                  <a:srgbClr val="000000"/>
                </a:solidFill>
                <a:latin typeface="Courier New"/>
              </a:rPr>
              <a:t>1.1</a:t>
            </a:r>
            <a:r>
              <a:rPr sz="1400">
                <a:solidFill>
                  <a:srgbClr val="000000"/>
                </a:solidFill>
                <a:latin typeface="Courier New"/>
              </a:rPr>
              <a:t>n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Cgdmin</a:t>
            </a:r>
            <a:r>
              <a:rPr sz="1400">
                <a:solidFill>
                  <a:srgbClr val="000000"/>
                </a:solidFill>
                <a:latin typeface="Courier New"/>
              </a:rPr>
              <a:t>=</a:t>
            </a:r>
            <a:r>
              <a:rPr sz="1400">
                <a:solidFill>
                  <a:srgbClr val="000000"/>
                </a:solidFill>
                <a:latin typeface="Courier New"/>
              </a:rPr>
              <a:t>25</a:t>
            </a:r>
            <a:r>
              <a:rPr sz="1400">
                <a:solidFill>
                  <a:srgbClr val="000000"/>
                </a:solidFill>
                <a:latin typeface="Courier New"/>
              </a:rPr>
              <a:t>p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Cgs</a:t>
            </a:r>
            <a:r>
              <a:rPr sz="1400">
                <a:solidFill>
                  <a:srgbClr val="000000"/>
                </a:solidFill>
                <a:latin typeface="Courier New"/>
              </a:rPr>
              <a:t>=</a:t>
            </a:r>
            <a:r>
              <a:rPr sz="1400">
                <a:solidFill>
                  <a:srgbClr val="000000"/>
                </a:solidFill>
                <a:latin typeface="Courier New"/>
              </a:rPr>
              <a:t>1.7</a:t>
            </a:r>
            <a:r>
              <a:rPr sz="1400">
                <a:solidFill>
                  <a:srgbClr val="000000"/>
                </a:solidFill>
                <a:latin typeface="Courier New"/>
              </a:rPr>
              <a:t>n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Cjo</a:t>
            </a:r>
            <a:r>
              <a:rPr sz="1400">
                <a:solidFill>
                  <a:srgbClr val="000000"/>
                </a:solidFill>
                <a:latin typeface="Courier New"/>
              </a:rPr>
              <a:t>=</a:t>
            </a:r>
            <a:r>
              <a:rPr sz="1400">
                <a:solidFill>
                  <a:srgbClr val="000000"/>
                </a:solidFill>
                <a:latin typeface="Courier New"/>
              </a:rPr>
              <a:t>800</a:t>
            </a:r>
            <a:r>
              <a:rPr sz="1400">
                <a:solidFill>
                  <a:srgbClr val="000000"/>
                </a:solidFill>
                <a:latin typeface="Courier New"/>
              </a:rPr>
              <a:t>p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Is</a:t>
            </a:r>
            <a:r>
              <a:rPr sz="1400">
                <a:solidFill>
                  <a:srgbClr val="000000"/>
                </a:solidFill>
                <a:latin typeface="Courier New"/>
              </a:rPr>
              <a:t>=</a:t>
            </a:r>
            <a:r>
              <a:rPr sz="1400">
                <a:solidFill>
                  <a:srgbClr val="000000"/>
                </a:solidFill>
                <a:latin typeface="Courier New"/>
              </a:rPr>
              <a:t>7.94</a:t>
            </a:r>
            <a:r>
              <a:rPr sz="1400">
                <a:solidFill>
                  <a:srgbClr val="000000"/>
                </a:solidFill>
                <a:latin typeface="Courier New"/>
              </a:rPr>
              <a:t>p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Rb</a:t>
            </a:r>
            <a:r>
              <a:rPr sz="1400">
                <a:solidFill>
                  <a:srgbClr val="000000"/>
                </a:solidFill>
                <a:latin typeface="Courier New"/>
              </a:rPr>
              <a:t>=</a:t>
            </a:r>
            <a:r>
              <a:rPr sz="1400">
                <a:solidFill>
                  <a:srgbClr val="000000"/>
                </a:solidFill>
                <a:latin typeface="Courier New"/>
              </a:rPr>
              <a:t>7</a:t>
            </a:r>
            <a:r>
              <a:rPr sz="1400">
                <a:solidFill>
                  <a:srgbClr val="000000"/>
                </a:solidFill>
                <a:latin typeface="Courier New"/>
              </a:rPr>
              <a:t>m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mfg</a:t>
            </a:r>
            <a:r>
              <a:rPr sz="1400">
                <a:solidFill>
                  <a:srgbClr val="000000"/>
                </a:solidFill>
                <a:latin typeface="Courier New"/>
              </a:rPr>
              <a:t>=</a:t>
            </a:r>
            <a:r>
              <a:rPr sz="1400">
                <a:solidFill>
                  <a:srgbClr val="000000"/>
                </a:solidFill>
                <a:latin typeface="Courier New"/>
              </a:rPr>
              <a:t>Fairchild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Vds</a:t>
            </a:r>
            <a:r>
              <a:rPr sz="1400">
                <a:solidFill>
                  <a:srgbClr val="000000"/>
                </a:solidFill>
                <a:latin typeface="Courier New"/>
              </a:rPr>
              <a:t>=</a:t>
            </a:r>
            <a:r>
              <a:rPr sz="1400">
                <a:solidFill>
                  <a:srgbClr val="000000"/>
                </a:solidFill>
                <a:latin typeface="Courier New"/>
              </a:rPr>
              <a:t>250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Ron</a:t>
            </a:r>
            <a:r>
              <a:rPr sz="1400">
                <a:solidFill>
                  <a:srgbClr val="000000"/>
                </a:solidFill>
                <a:latin typeface="Courier New"/>
              </a:rPr>
              <a:t>=</a:t>
            </a:r>
            <a:r>
              <a:rPr sz="1400">
                <a:solidFill>
                  <a:srgbClr val="000000"/>
                </a:solidFill>
                <a:latin typeface="Courier New"/>
              </a:rPr>
              <a:t>94</a:t>
            </a:r>
            <a:r>
              <a:rPr sz="1400">
                <a:solidFill>
                  <a:srgbClr val="000000"/>
                </a:solidFill>
                <a:latin typeface="Courier New"/>
              </a:rPr>
              <a:t>m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Qg</a:t>
            </a:r>
            <a:r>
              <a:rPr sz="1400">
                <a:solidFill>
                  <a:srgbClr val="000000"/>
                </a:solidFill>
                <a:latin typeface="Courier New"/>
              </a:rPr>
              <a:t>=</a:t>
            </a:r>
            <a:r>
              <a:rPr sz="1400">
                <a:solidFill>
                  <a:srgbClr val="000000"/>
                </a:solidFill>
                <a:latin typeface="Courier New"/>
              </a:rPr>
              <a:t>37</a:t>
            </a:r>
            <a:r>
              <a:rPr sz="1400">
                <a:solidFill>
                  <a:srgbClr val="000000"/>
                </a:solidFill>
                <a:latin typeface="Courier New"/>
              </a:rPr>
              <a:t>n</a:t>
            </a:r>
            <a:r>
              <a:rPr sz="1400">
                <a:solidFill>
                  <a:srgbClr val="000000"/>
                </a:solidFill>
                <a:latin typeface="Courier New"/>
              </a:rPr>
              <a:t>)</a:t>
            </a:r>
            <a:r>
              <a:rPr sz="1400">
                <a:solidFill>
                  <a:srgbClr val="000000"/>
                </a:solidFill>
                <a:latin typeface="Courier New"/>
              </a:rPr>
              <a:t/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file van het eerste voorbeeld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VB1: Verloop spanningen (opstarten oscillatie)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280" y="566928"/>
            <a:ext cx="11231440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Resonante seriekring van de klasse 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538" y="566928"/>
            <a:ext cx="10096923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VB1: Initieel verloop van de spanningen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160" y="566928"/>
            <a:ext cx="11155680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VB1: detail 1 periode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894" y="566928"/>
            <a:ext cx="11052212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VB1: Schema met aanpassing 50 Ohm coax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VB2: berekende waardes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0107" y="566928"/>
            <a:ext cx="7151785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VB2: aanpassing 50 Ohm coax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VB2: SPICE file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VB2: SPICE file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VB2: SPICE file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VB2: SPICE file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VB2: SPICE file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Stroom in resonante seriekring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920" y="566928"/>
            <a:ext cx="10506160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VB2: SPICE file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400">
                <a:solidFill>
                  <a:srgbClr val="000000"/>
                </a:solidFill>
                <a:latin typeface="Courier New"/>
              </a:rPr>
              <a:t/>
            </a:r>
            <a:r>
              <a:rPr sz="1400">
                <a:solidFill>
                  <a:srgbClr val="000000"/>
                </a:solidFill>
                <a:latin typeface="Courier New"/>
              </a:rPr>
              <a:t>*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Class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E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amp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1</a:t>
            </a:r>
            <a:r>
              <a:rPr sz="1400">
                <a:solidFill>
                  <a:srgbClr val="000000"/>
                </a:solidFill>
                <a:latin typeface="Courier New"/>
              </a:rPr>
              <a:t/>
            </a:r>
            <a:r>
              <a:rPr sz="1400">
                <a:solidFill>
                  <a:srgbClr val="000000"/>
                </a:solidFill>
                <a:latin typeface="Courier New"/>
              </a:rPr>
              <a:t>M_M1</a:t>
            </a:r>
            <a:r>
              <a:rPr sz="1400">
                <a:solidFill>
                  <a:srgbClr val="000000"/>
                </a:solidFill>
                <a:latin typeface="Courier New"/>
              </a:rPr>
              <a:t>         </a:t>
            </a:r>
            <a:r>
              <a:rPr sz="1400">
                <a:solidFill>
                  <a:srgbClr val="000000"/>
                </a:solidFill>
                <a:latin typeface="Courier New"/>
              </a:rPr>
              <a:t>2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1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0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0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FDB33N25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L_L1</a:t>
            </a:r>
            <a:r>
              <a:rPr sz="1400">
                <a:solidFill>
                  <a:srgbClr val="000000"/>
                </a:solidFill>
                <a:latin typeface="Courier New"/>
              </a:rPr>
              <a:t>         </a:t>
            </a:r>
            <a:r>
              <a:rPr sz="1400">
                <a:solidFill>
                  <a:srgbClr val="000000"/>
                </a:solidFill>
                <a:latin typeface="Courier New"/>
              </a:rPr>
              <a:t>2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3</a:t>
            </a:r>
            <a:r>
              <a:rPr sz="1400">
                <a:solidFill>
                  <a:srgbClr val="000000"/>
                </a:solidFill>
                <a:latin typeface="Courier New"/>
              </a:rPr>
              <a:t>  </a:t>
            </a:r>
            <a:r>
              <a:rPr sz="1400">
                <a:solidFill>
                  <a:srgbClr val="000000"/>
                </a:solidFill>
                <a:latin typeface="Courier New"/>
              </a:rPr>
              <a:t>270</a:t>
            </a:r>
            <a:r>
              <a:rPr sz="1400">
                <a:solidFill>
                  <a:srgbClr val="000000"/>
                </a:solidFill>
                <a:latin typeface="Courier New"/>
              </a:rPr>
              <a:t>uH</a:t>
            </a:r>
            <a:r>
              <a:rPr sz="1400">
                <a:solidFill>
                  <a:srgbClr val="000000"/>
                </a:solidFill>
                <a:latin typeface="Courier New"/>
              </a:rPr>
              <a:t>  </a:t>
            </a:r>
            <a:r>
              <a:rPr sz="1400">
                <a:solidFill>
                  <a:srgbClr val="000000"/>
                </a:solidFill>
                <a:latin typeface="Courier New"/>
              </a:rPr>
              <a:t>C_C1</a:t>
            </a:r>
            <a:r>
              <a:rPr sz="1400">
                <a:solidFill>
                  <a:srgbClr val="000000"/>
                </a:solidFill>
                <a:latin typeface="Courier New"/>
              </a:rPr>
              <a:t>         </a:t>
            </a:r>
            <a:r>
              <a:rPr sz="1400">
                <a:solidFill>
                  <a:srgbClr val="000000"/>
                </a:solidFill>
                <a:latin typeface="Courier New"/>
              </a:rPr>
              <a:t>2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0</a:t>
            </a:r>
            <a:r>
              <a:rPr sz="1400">
                <a:solidFill>
                  <a:srgbClr val="000000"/>
                </a:solidFill>
                <a:latin typeface="Courier New"/>
              </a:rPr>
              <a:t>  </a:t>
            </a:r>
            <a:r>
              <a:rPr sz="1400">
                <a:solidFill>
                  <a:srgbClr val="000000"/>
                </a:solidFill>
                <a:latin typeface="Courier New"/>
              </a:rPr>
              <a:t>176.9</a:t>
            </a:r>
            <a:r>
              <a:rPr sz="1400">
                <a:solidFill>
                  <a:srgbClr val="000000"/>
                </a:solidFill>
                <a:latin typeface="Courier New"/>
              </a:rPr>
              <a:t>nF</a:t>
            </a:r>
            <a:r>
              <a:rPr sz="1400">
                <a:solidFill>
                  <a:srgbClr val="000000"/>
                </a:solidFill>
                <a:latin typeface="Courier New"/>
              </a:rPr>
              <a:t>  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VB2: SPICE file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400">
                <a:solidFill>
                  <a:srgbClr val="000000"/>
                </a:solidFill>
                <a:latin typeface="Courier New"/>
              </a:rPr>
              <a:t>L_L2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4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5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8.03</a:t>
            </a:r>
            <a:r>
              <a:rPr sz="1400">
                <a:solidFill>
                  <a:srgbClr val="000000"/>
                </a:solidFill>
                <a:latin typeface="Courier New"/>
              </a:rPr>
              <a:t>uH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C_C2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2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4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222.56</a:t>
            </a:r>
            <a:r>
              <a:rPr sz="1400">
                <a:solidFill>
                  <a:srgbClr val="000000"/>
                </a:solidFill>
                <a:latin typeface="Courier New"/>
              </a:rPr>
              <a:t>nF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R_RL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5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0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1.39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V_Vdd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3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0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12.5</a:t>
            </a:r>
            <a:r>
              <a:rPr sz="1400">
                <a:solidFill>
                  <a:srgbClr val="000000"/>
                </a:solidFill>
                <a:latin typeface="Courier New"/>
              </a:rPr>
              <a:t>V</a:t>
            </a:r>
            <a:r>
              <a:rPr sz="1400">
                <a:solidFill>
                  <a:srgbClr val="000000"/>
                </a:solidFill>
                <a:latin typeface="Courier New"/>
              </a:rPr>
              <a:t/>
            </a:r>
            <a:r>
              <a:rPr sz="1400">
                <a:solidFill>
                  <a:srgbClr val="000000"/>
                </a:solidFill>
                <a:latin typeface="Courier New"/>
              </a:rPr>
              <a:t>V_Vin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1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0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PULSE</a:t>
            </a:r>
            <a:r>
              <a:rPr sz="1400">
                <a:solidFill>
                  <a:srgbClr val="000000"/>
                </a:solidFill>
                <a:latin typeface="Courier New"/>
              </a:rPr>
              <a:t>(</a:t>
            </a:r>
            <a:r>
              <a:rPr sz="1400">
                <a:solidFill>
                  <a:srgbClr val="000000"/>
                </a:solidFill>
                <a:latin typeface="Courier New"/>
              </a:rPr>
              <a:t>0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9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3.65</a:t>
            </a:r>
            <a:r>
              <a:rPr sz="1400">
                <a:solidFill>
                  <a:srgbClr val="000000"/>
                </a:solidFill>
                <a:latin typeface="Courier New"/>
              </a:rPr>
              <a:t>u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20</a:t>
            </a:r>
            <a:r>
              <a:rPr sz="1400">
                <a:solidFill>
                  <a:srgbClr val="000000"/>
                </a:solidFill>
                <a:latin typeface="Courier New"/>
              </a:rPr>
              <a:t>n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20</a:t>
            </a:r>
            <a:r>
              <a:rPr sz="1400">
                <a:solidFill>
                  <a:srgbClr val="000000"/>
                </a:solidFill>
                <a:latin typeface="Courier New"/>
              </a:rPr>
              <a:t>n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3.65</a:t>
            </a:r>
            <a:r>
              <a:rPr sz="1400">
                <a:solidFill>
                  <a:srgbClr val="000000"/>
                </a:solidFill>
                <a:latin typeface="Courier New"/>
              </a:rPr>
              <a:t>u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7.3</a:t>
            </a:r>
            <a:r>
              <a:rPr sz="1400">
                <a:solidFill>
                  <a:srgbClr val="000000"/>
                </a:solidFill>
                <a:latin typeface="Courier New"/>
              </a:rPr>
              <a:t>u</a:t>
            </a:r>
            <a:r>
              <a:rPr sz="1400">
                <a:solidFill>
                  <a:srgbClr val="000000"/>
                </a:solidFill>
                <a:latin typeface="Courier New"/>
              </a:rPr>
              <a:t>)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DC</a:t>
            </a:r>
            <a:r>
              <a:rPr sz="1400">
                <a:solidFill>
                  <a:srgbClr val="000000"/>
                </a:solidFill>
                <a:latin typeface="Courier New"/>
              </a:rPr>
              <a:t>=</a:t>
            </a:r>
            <a:r>
              <a:rPr sz="1400">
                <a:solidFill>
                  <a:srgbClr val="000000"/>
                </a:solidFill>
                <a:latin typeface="Courier New"/>
              </a:rPr>
              <a:t>0</a:t>
            </a:r>
            <a:r>
              <a:rPr sz="1400">
                <a:solidFill>
                  <a:srgbClr val="000000"/>
                </a:solidFill>
                <a:latin typeface="Courier New"/>
              </a:rPr>
              <a:t/>
            </a:r>
            <a:r>
              <a:rPr sz="1400">
                <a:solidFill>
                  <a:srgbClr val="000000"/>
                </a:solidFill>
                <a:latin typeface="Courier New"/>
              </a:rPr>
              <a:t>.</a:t>
            </a:r>
            <a:r>
              <a:rPr sz="1400">
                <a:solidFill>
                  <a:srgbClr val="000000"/>
                </a:solidFill>
                <a:latin typeface="Courier New"/>
              </a:rPr>
              <a:t>model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FDB33N25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VDMOS</a:t>
            </a:r>
            <a:r>
              <a:rPr sz="1400">
                <a:solidFill>
                  <a:srgbClr val="000000"/>
                </a:solidFill>
                <a:latin typeface="Courier New"/>
              </a:rPr>
              <a:t>(</a:t>
            </a:r>
            <a:r>
              <a:rPr sz="1400">
                <a:solidFill>
                  <a:srgbClr val="000000"/>
                </a:solidFill>
                <a:latin typeface="Courier New"/>
              </a:rPr>
              <a:t>Rg</a:t>
            </a:r>
            <a:r>
              <a:rPr sz="1400">
                <a:solidFill>
                  <a:srgbClr val="000000"/>
                </a:solidFill>
                <a:latin typeface="Courier New"/>
              </a:rPr>
              <a:t>=</a:t>
            </a:r>
            <a:r>
              <a:rPr sz="1400">
                <a:solidFill>
                  <a:srgbClr val="000000"/>
                </a:solidFill>
                <a:latin typeface="Courier New"/>
              </a:rPr>
              <a:t>3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Rd</a:t>
            </a:r>
            <a:r>
              <a:rPr sz="1400">
                <a:solidFill>
                  <a:srgbClr val="000000"/>
                </a:solidFill>
                <a:latin typeface="Courier New"/>
              </a:rPr>
              <a:t>=</a:t>
            </a:r>
            <a:r>
              <a:rPr sz="1400">
                <a:solidFill>
                  <a:srgbClr val="000000"/>
                </a:solidFill>
                <a:latin typeface="Courier New"/>
              </a:rPr>
              <a:t>40</a:t>
            </a:r>
            <a:r>
              <a:rPr sz="1400">
                <a:solidFill>
                  <a:srgbClr val="000000"/>
                </a:solidFill>
                <a:latin typeface="Courier New"/>
              </a:rPr>
              <a:t>m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Rs</a:t>
            </a:r>
            <a:r>
              <a:rPr sz="1400">
                <a:solidFill>
                  <a:srgbClr val="000000"/>
                </a:solidFill>
                <a:latin typeface="Courier New"/>
              </a:rPr>
              <a:t>=</a:t>
            </a:r>
            <a:r>
              <a:rPr sz="1400">
                <a:solidFill>
                  <a:srgbClr val="000000"/>
                </a:solidFill>
                <a:latin typeface="Courier New"/>
              </a:rPr>
              <a:t>27</a:t>
            </a:r>
            <a:r>
              <a:rPr sz="1400">
                <a:solidFill>
                  <a:srgbClr val="000000"/>
                </a:solidFill>
                <a:latin typeface="Courier New"/>
              </a:rPr>
              <a:t>m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Vto</a:t>
            </a:r>
            <a:r>
              <a:rPr sz="1400">
                <a:solidFill>
                  <a:srgbClr val="000000"/>
                </a:solidFill>
                <a:latin typeface="Courier New"/>
              </a:rPr>
              <a:t>=</a:t>
            </a:r>
            <a:r>
              <a:rPr sz="1400">
                <a:solidFill>
                  <a:srgbClr val="000000"/>
                </a:solidFill>
                <a:latin typeface="Courier New"/>
              </a:rPr>
              <a:t>5.35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Kp</a:t>
            </a:r>
            <a:r>
              <a:rPr sz="1400">
                <a:solidFill>
                  <a:srgbClr val="000000"/>
                </a:solidFill>
                <a:latin typeface="Courier New"/>
              </a:rPr>
              <a:t>=</a:t>
            </a:r>
            <a:r>
              <a:rPr sz="1400">
                <a:solidFill>
                  <a:srgbClr val="000000"/>
                </a:solidFill>
                <a:latin typeface="Courier New"/>
              </a:rPr>
              <a:t>35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lambda</a:t>
            </a:r>
            <a:r>
              <a:rPr sz="1400">
                <a:solidFill>
                  <a:srgbClr val="000000"/>
                </a:solidFill>
                <a:latin typeface="Courier New"/>
              </a:rPr>
              <a:t>=</a:t>
            </a:r>
            <a:r>
              <a:rPr sz="1400">
                <a:solidFill>
                  <a:srgbClr val="000000"/>
                </a:solidFill>
                <a:latin typeface="Courier New"/>
              </a:rPr>
              <a:t>.05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Cgdmax</a:t>
            </a:r>
            <a:r>
              <a:rPr sz="1400">
                <a:solidFill>
                  <a:srgbClr val="000000"/>
                </a:solidFill>
                <a:latin typeface="Courier New"/>
              </a:rPr>
              <a:t>=</a:t>
            </a:r>
            <a:r>
              <a:rPr sz="1400">
                <a:solidFill>
                  <a:srgbClr val="000000"/>
                </a:solidFill>
                <a:latin typeface="Courier New"/>
              </a:rPr>
              <a:t>1.1</a:t>
            </a:r>
            <a:r>
              <a:rPr sz="1400">
                <a:solidFill>
                  <a:srgbClr val="000000"/>
                </a:solidFill>
                <a:latin typeface="Courier New"/>
              </a:rPr>
              <a:t>n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Cgdmin</a:t>
            </a:r>
            <a:r>
              <a:rPr sz="1400">
                <a:solidFill>
                  <a:srgbClr val="000000"/>
                </a:solidFill>
                <a:latin typeface="Courier New"/>
              </a:rPr>
              <a:t>=</a:t>
            </a:r>
            <a:r>
              <a:rPr sz="1400">
                <a:solidFill>
                  <a:srgbClr val="000000"/>
                </a:solidFill>
                <a:latin typeface="Courier New"/>
              </a:rPr>
              <a:t>25</a:t>
            </a:r>
            <a:r>
              <a:rPr sz="1400">
                <a:solidFill>
                  <a:srgbClr val="000000"/>
                </a:solidFill>
                <a:latin typeface="Courier New"/>
              </a:rPr>
              <a:t>p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Cgs</a:t>
            </a:r>
            <a:r>
              <a:rPr sz="1400">
                <a:solidFill>
                  <a:srgbClr val="000000"/>
                </a:solidFill>
                <a:latin typeface="Courier New"/>
              </a:rPr>
              <a:t>=</a:t>
            </a:r>
            <a:r>
              <a:rPr sz="1400">
                <a:solidFill>
                  <a:srgbClr val="000000"/>
                </a:solidFill>
                <a:latin typeface="Courier New"/>
              </a:rPr>
              <a:t>1.7</a:t>
            </a:r>
            <a:r>
              <a:rPr sz="1400">
                <a:solidFill>
                  <a:srgbClr val="000000"/>
                </a:solidFill>
                <a:latin typeface="Courier New"/>
              </a:rPr>
              <a:t>n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Cjo</a:t>
            </a:r>
            <a:r>
              <a:rPr sz="1400">
                <a:solidFill>
                  <a:srgbClr val="000000"/>
                </a:solidFill>
                <a:latin typeface="Courier New"/>
              </a:rPr>
              <a:t>=</a:t>
            </a:r>
            <a:r>
              <a:rPr sz="1400">
                <a:solidFill>
                  <a:srgbClr val="000000"/>
                </a:solidFill>
                <a:latin typeface="Courier New"/>
              </a:rPr>
              <a:t>800</a:t>
            </a:r>
            <a:r>
              <a:rPr sz="1400">
                <a:solidFill>
                  <a:srgbClr val="000000"/>
                </a:solidFill>
                <a:latin typeface="Courier New"/>
              </a:rPr>
              <a:t>p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Is</a:t>
            </a:r>
            <a:r>
              <a:rPr sz="1400">
                <a:solidFill>
                  <a:srgbClr val="000000"/>
                </a:solidFill>
                <a:latin typeface="Courier New"/>
              </a:rPr>
              <a:t>=</a:t>
            </a:r>
            <a:r>
              <a:rPr sz="1400">
                <a:solidFill>
                  <a:srgbClr val="000000"/>
                </a:solidFill>
                <a:latin typeface="Courier New"/>
              </a:rPr>
              <a:t>7.94</a:t>
            </a:r>
            <a:r>
              <a:rPr sz="1400">
                <a:solidFill>
                  <a:srgbClr val="000000"/>
                </a:solidFill>
                <a:latin typeface="Courier New"/>
              </a:rPr>
              <a:t>p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Rb</a:t>
            </a:r>
            <a:r>
              <a:rPr sz="1400">
                <a:solidFill>
                  <a:srgbClr val="000000"/>
                </a:solidFill>
                <a:latin typeface="Courier New"/>
              </a:rPr>
              <a:t>=</a:t>
            </a:r>
            <a:r>
              <a:rPr sz="1400">
                <a:solidFill>
                  <a:srgbClr val="000000"/>
                </a:solidFill>
                <a:latin typeface="Courier New"/>
              </a:rPr>
              <a:t>7</a:t>
            </a:r>
            <a:r>
              <a:rPr sz="1400">
                <a:solidFill>
                  <a:srgbClr val="000000"/>
                </a:solidFill>
                <a:latin typeface="Courier New"/>
              </a:rPr>
              <a:t>m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mfg</a:t>
            </a:r>
            <a:r>
              <a:rPr sz="1400">
                <a:solidFill>
                  <a:srgbClr val="000000"/>
                </a:solidFill>
                <a:latin typeface="Courier New"/>
              </a:rPr>
              <a:t>=</a:t>
            </a:r>
            <a:r>
              <a:rPr sz="1400">
                <a:solidFill>
                  <a:srgbClr val="000000"/>
                </a:solidFill>
                <a:latin typeface="Courier New"/>
              </a:rPr>
              <a:t>Fairchild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Vds</a:t>
            </a:r>
            <a:r>
              <a:rPr sz="1400">
                <a:solidFill>
                  <a:srgbClr val="000000"/>
                </a:solidFill>
                <a:latin typeface="Courier New"/>
              </a:rPr>
              <a:t>=</a:t>
            </a:r>
            <a:r>
              <a:rPr sz="1400">
                <a:solidFill>
                  <a:srgbClr val="000000"/>
                </a:solidFill>
                <a:latin typeface="Courier New"/>
              </a:rPr>
              <a:t>250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Ron</a:t>
            </a:r>
            <a:r>
              <a:rPr sz="1400">
                <a:solidFill>
                  <a:srgbClr val="000000"/>
                </a:solidFill>
                <a:latin typeface="Courier New"/>
              </a:rPr>
              <a:t>=</a:t>
            </a:r>
            <a:r>
              <a:rPr sz="1400">
                <a:solidFill>
                  <a:srgbClr val="000000"/>
                </a:solidFill>
                <a:latin typeface="Courier New"/>
              </a:rPr>
              <a:t>94</a:t>
            </a:r>
            <a:r>
              <a:rPr sz="1400">
                <a:solidFill>
                  <a:srgbClr val="000000"/>
                </a:solidFill>
                <a:latin typeface="Courier New"/>
              </a:rPr>
              <a:t>m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Qg</a:t>
            </a:r>
            <a:r>
              <a:rPr sz="1400">
                <a:solidFill>
                  <a:srgbClr val="000000"/>
                </a:solidFill>
                <a:latin typeface="Courier New"/>
              </a:rPr>
              <a:t>=</a:t>
            </a:r>
            <a:r>
              <a:rPr sz="1400">
                <a:solidFill>
                  <a:srgbClr val="000000"/>
                </a:solidFill>
                <a:latin typeface="Courier New"/>
              </a:rPr>
              <a:t>37</a:t>
            </a:r>
            <a:r>
              <a:rPr sz="1400">
                <a:solidFill>
                  <a:srgbClr val="000000"/>
                </a:solidFill>
                <a:latin typeface="Courier New"/>
              </a:rPr>
              <a:t>n</a:t>
            </a:r>
            <a:r>
              <a:rPr sz="1400">
                <a:solidFill>
                  <a:srgbClr val="000000"/>
                </a:solidFill>
                <a:latin typeface="Courier New"/>
              </a:rPr>
              <a:t>)</a:t>
            </a:r>
            <a:r>
              <a:rPr sz="1400">
                <a:solidFill>
                  <a:srgbClr val="000000"/>
                </a:solidFill>
                <a:latin typeface="Courier New"/>
              </a:rPr>
              <a:t/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VB2: SPICE file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VB2: bekomen oscillatie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690" y="566928"/>
            <a:ext cx="11174620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bv2: detail opstartsequentie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485" y="566928"/>
            <a:ext cx="11203030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vb2: 1 periode van de Steady State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409" y="566928"/>
            <a:ext cx="11005182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Klasse E met derde harmonische filter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616" y="566928"/>
            <a:ext cx="9650768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Klasse E met injection locking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0312" y="566928"/>
            <a:ext cx="7891376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file Klasse E circuit met injection locking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file Klasse E circuit met injection locking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Voeding met DC stroom door L1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3370" y="566928"/>
            <a:ext cx="6025260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file Klasse E circuit met injection locking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file Klasse E circuit met injection locking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file Klasse E circuit met injection locking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file Klasse E circuit met injection locking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400">
                <a:solidFill>
                  <a:srgbClr val="000000"/>
                </a:solidFill>
                <a:latin typeface="Courier New"/>
              </a:rPr>
              <a:t/>
            </a:r>
            <a:r>
              <a:rPr sz="1400">
                <a:solidFill>
                  <a:srgbClr val="000000"/>
                </a:solidFill>
                <a:latin typeface="Courier New"/>
              </a:rPr>
              <a:t>*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Class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E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Tsai</a:t>
            </a:r>
            <a:r>
              <a:rPr sz="1400">
                <a:solidFill>
                  <a:srgbClr val="000000"/>
                </a:solidFill>
                <a:latin typeface="Courier New"/>
              </a:rPr>
              <a:t/>
            </a:r>
            <a:r>
              <a:rPr sz="1400">
                <a:solidFill>
                  <a:srgbClr val="000000"/>
                </a:solidFill>
                <a:latin typeface="Courier New"/>
              </a:rPr>
              <a:t>M_SWn</a:t>
            </a:r>
            <a:r>
              <a:rPr sz="1400">
                <a:solidFill>
                  <a:srgbClr val="000000"/>
                </a:solidFill>
                <a:latin typeface="Courier New"/>
              </a:rPr>
              <a:t>        </a:t>
            </a:r>
            <a:r>
              <a:rPr sz="1400">
                <a:solidFill>
                  <a:srgbClr val="000000"/>
                </a:solidFill>
                <a:latin typeface="Courier New"/>
              </a:rPr>
              <a:t>0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11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10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0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nmos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W</a:t>
            </a:r>
            <a:r>
              <a:rPr sz="1400">
                <a:solidFill>
                  <a:srgbClr val="000000"/>
                </a:solidFill>
                <a:latin typeface="Courier New"/>
              </a:rPr>
              <a:t>=</a:t>
            </a:r>
            <a:r>
              <a:rPr sz="1400">
                <a:solidFill>
                  <a:srgbClr val="000000"/>
                </a:solidFill>
                <a:latin typeface="Courier New"/>
              </a:rPr>
              <a:t>31580</a:t>
            </a:r>
            <a:r>
              <a:rPr sz="1400">
                <a:solidFill>
                  <a:srgbClr val="000000"/>
                </a:solidFill>
                <a:latin typeface="Courier New"/>
              </a:rPr>
              <a:t>u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L</a:t>
            </a:r>
            <a:r>
              <a:rPr sz="1400">
                <a:solidFill>
                  <a:srgbClr val="000000"/>
                </a:solidFill>
                <a:latin typeface="Courier New"/>
              </a:rPr>
              <a:t>=</a:t>
            </a:r>
            <a:r>
              <a:rPr sz="1400">
                <a:solidFill>
                  <a:srgbClr val="000000"/>
                </a:solidFill>
                <a:latin typeface="Courier New"/>
              </a:rPr>
              <a:t>0.35</a:t>
            </a:r>
            <a:r>
              <a:rPr sz="1400">
                <a:solidFill>
                  <a:srgbClr val="000000"/>
                </a:solidFill>
                <a:latin typeface="Courier New"/>
              </a:rPr>
              <a:t>u</a:t>
            </a:r>
            <a:r>
              <a:rPr sz="1400">
                <a:solidFill>
                  <a:srgbClr val="000000"/>
                </a:solidFill>
                <a:latin typeface="Courier New"/>
              </a:rPr>
              <a:t/>
            </a:r>
            <a:r>
              <a:rPr sz="1400">
                <a:solidFill>
                  <a:srgbClr val="000000"/>
                </a:solidFill>
                <a:latin typeface="Courier New"/>
              </a:rPr>
              <a:t>M_SWp</a:t>
            </a:r>
            <a:r>
              <a:rPr sz="1400">
                <a:solidFill>
                  <a:srgbClr val="000000"/>
                </a:solidFill>
                <a:latin typeface="Courier New"/>
              </a:rPr>
              <a:t>        </a:t>
            </a:r>
            <a:r>
              <a:rPr sz="1400">
                <a:solidFill>
                  <a:srgbClr val="000000"/>
                </a:solidFill>
                <a:latin typeface="Courier New"/>
              </a:rPr>
              <a:t>3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11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10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3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pmos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W</a:t>
            </a:r>
            <a:r>
              <a:rPr sz="1400">
                <a:solidFill>
                  <a:srgbClr val="000000"/>
                </a:solidFill>
                <a:latin typeface="Courier New"/>
              </a:rPr>
              <a:t>=</a:t>
            </a:r>
            <a:r>
              <a:rPr sz="1400">
                <a:solidFill>
                  <a:srgbClr val="000000"/>
                </a:solidFill>
                <a:latin typeface="Courier New"/>
              </a:rPr>
              <a:t>500</a:t>
            </a:r>
            <a:r>
              <a:rPr sz="1400">
                <a:solidFill>
                  <a:srgbClr val="000000"/>
                </a:solidFill>
                <a:latin typeface="Courier New"/>
              </a:rPr>
              <a:t>u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L</a:t>
            </a:r>
            <a:r>
              <a:rPr sz="1400">
                <a:solidFill>
                  <a:srgbClr val="000000"/>
                </a:solidFill>
                <a:latin typeface="Courier New"/>
              </a:rPr>
              <a:t>=</a:t>
            </a:r>
            <a:r>
              <a:rPr sz="1400">
                <a:solidFill>
                  <a:srgbClr val="000000"/>
                </a:solidFill>
                <a:latin typeface="Courier New"/>
              </a:rPr>
              <a:t>0.35</a:t>
            </a:r>
            <a:r>
              <a:rPr sz="1400">
                <a:solidFill>
                  <a:srgbClr val="000000"/>
                </a:solidFill>
                <a:latin typeface="Courier New"/>
              </a:rPr>
              <a:t>u</a:t>
            </a:r>
            <a:r>
              <a:rPr sz="1400">
                <a:solidFill>
                  <a:srgbClr val="000000"/>
                </a:solidFill>
                <a:latin typeface="Courier New"/>
              </a:rPr>
              <a:t/>
            </a:r>
            <a:r>
              <a:rPr sz="1400">
                <a:solidFill>
                  <a:srgbClr val="000000"/>
                </a:solidFill>
                <a:latin typeface="Courier New"/>
              </a:rPr>
              <a:t>*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stage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1</a:t>
            </a:r>
            <a:r>
              <a:rPr sz="1400">
                <a:solidFill>
                  <a:srgbClr val="000000"/>
                </a:solidFill>
                <a:latin typeface="Courier New"/>
              </a:rPr>
              <a:t/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file Klasse E circuit met injection locking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400">
                <a:solidFill>
                  <a:srgbClr val="000000"/>
                </a:solidFill>
                <a:latin typeface="Courier New"/>
              </a:rPr>
              <a:t>L_L1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3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6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0.37</a:t>
            </a:r>
            <a:r>
              <a:rPr sz="1400">
                <a:solidFill>
                  <a:srgbClr val="000000"/>
                </a:solidFill>
                <a:latin typeface="Courier New"/>
              </a:rPr>
              <a:t>nH</a:t>
            </a:r>
            <a:r>
              <a:rPr sz="1400">
                <a:solidFill>
                  <a:srgbClr val="000000"/>
                </a:solidFill>
                <a:latin typeface="Courier New"/>
              </a:rPr>
              <a:t/>
            </a:r>
            <a:r>
              <a:rPr sz="1400">
                <a:solidFill>
                  <a:srgbClr val="000000"/>
                </a:solidFill>
                <a:latin typeface="Courier New"/>
              </a:rPr>
              <a:t>L_L2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3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7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0.37</a:t>
            </a:r>
            <a:r>
              <a:rPr sz="1400">
                <a:solidFill>
                  <a:srgbClr val="000000"/>
                </a:solidFill>
                <a:latin typeface="Courier New"/>
              </a:rPr>
              <a:t>nH</a:t>
            </a:r>
            <a:r>
              <a:rPr sz="1400">
                <a:solidFill>
                  <a:srgbClr val="000000"/>
                </a:solidFill>
                <a:latin typeface="Courier New"/>
              </a:rPr>
              <a:t/>
            </a:r>
            <a:r>
              <a:rPr sz="1400">
                <a:solidFill>
                  <a:srgbClr val="000000"/>
                </a:solidFill>
                <a:latin typeface="Courier New"/>
              </a:rPr>
              <a:t>M_11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10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1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6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0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nmos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W</a:t>
            </a:r>
            <a:r>
              <a:rPr sz="1400">
                <a:solidFill>
                  <a:srgbClr val="000000"/>
                </a:solidFill>
                <a:latin typeface="Courier New"/>
              </a:rPr>
              <a:t>=</a:t>
            </a:r>
            <a:r>
              <a:rPr sz="1400">
                <a:solidFill>
                  <a:srgbClr val="000000"/>
                </a:solidFill>
                <a:latin typeface="Courier New"/>
              </a:rPr>
              <a:t>980</a:t>
            </a:r>
            <a:r>
              <a:rPr sz="1400">
                <a:solidFill>
                  <a:srgbClr val="000000"/>
                </a:solidFill>
                <a:latin typeface="Courier New"/>
              </a:rPr>
              <a:t>u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L</a:t>
            </a:r>
            <a:r>
              <a:rPr sz="1400">
                <a:solidFill>
                  <a:srgbClr val="000000"/>
                </a:solidFill>
                <a:latin typeface="Courier New"/>
              </a:rPr>
              <a:t>=</a:t>
            </a:r>
            <a:r>
              <a:rPr sz="1400">
                <a:solidFill>
                  <a:srgbClr val="000000"/>
                </a:solidFill>
                <a:latin typeface="Courier New"/>
              </a:rPr>
              <a:t>0.35</a:t>
            </a:r>
            <a:r>
              <a:rPr sz="1400">
                <a:solidFill>
                  <a:srgbClr val="000000"/>
                </a:solidFill>
                <a:latin typeface="Courier New"/>
              </a:rPr>
              <a:t>u</a:t>
            </a:r>
            <a:r>
              <a:rPr sz="1400">
                <a:solidFill>
                  <a:srgbClr val="000000"/>
                </a:solidFill>
                <a:latin typeface="Courier New"/>
              </a:rPr>
              <a:t/>
            </a:r>
            <a:r>
              <a:rPr sz="1400">
                <a:solidFill>
                  <a:srgbClr val="000000"/>
                </a:solidFill>
                <a:latin typeface="Courier New"/>
              </a:rPr>
              <a:t>M_12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10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7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6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0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nmos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W</a:t>
            </a:r>
            <a:r>
              <a:rPr sz="1400">
                <a:solidFill>
                  <a:srgbClr val="000000"/>
                </a:solidFill>
                <a:latin typeface="Courier New"/>
              </a:rPr>
              <a:t>=</a:t>
            </a:r>
            <a:r>
              <a:rPr sz="1400">
                <a:solidFill>
                  <a:srgbClr val="000000"/>
                </a:solidFill>
                <a:latin typeface="Courier New"/>
              </a:rPr>
              <a:t>980</a:t>
            </a:r>
            <a:r>
              <a:rPr sz="1400">
                <a:solidFill>
                  <a:srgbClr val="000000"/>
                </a:solidFill>
                <a:latin typeface="Courier New"/>
              </a:rPr>
              <a:t>u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L</a:t>
            </a:r>
            <a:r>
              <a:rPr sz="1400">
                <a:solidFill>
                  <a:srgbClr val="000000"/>
                </a:solidFill>
                <a:latin typeface="Courier New"/>
              </a:rPr>
              <a:t>=</a:t>
            </a:r>
            <a:r>
              <a:rPr sz="1400">
                <a:solidFill>
                  <a:srgbClr val="000000"/>
                </a:solidFill>
                <a:latin typeface="Courier New"/>
              </a:rPr>
              <a:t>0.35</a:t>
            </a:r>
            <a:r>
              <a:rPr sz="1400">
                <a:solidFill>
                  <a:srgbClr val="000000"/>
                </a:solidFill>
                <a:latin typeface="Courier New"/>
              </a:rPr>
              <a:t>u</a:t>
            </a:r>
            <a:r>
              <a:rPr sz="1400">
                <a:solidFill>
                  <a:srgbClr val="000000"/>
                </a:solidFill>
                <a:latin typeface="Courier New"/>
              </a:rPr>
              <a:t/>
            </a:r>
            <a:r>
              <a:rPr sz="1400">
                <a:solidFill>
                  <a:srgbClr val="000000"/>
                </a:solidFill>
                <a:latin typeface="Courier New"/>
              </a:rPr>
              <a:t>M_13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10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6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7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0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nmos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W</a:t>
            </a:r>
            <a:r>
              <a:rPr sz="1400">
                <a:solidFill>
                  <a:srgbClr val="000000"/>
                </a:solidFill>
                <a:latin typeface="Courier New"/>
              </a:rPr>
              <a:t>=</a:t>
            </a:r>
            <a:r>
              <a:rPr sz="1400">
                <a:solidFill>
                  <a:srgbClr val="000000"/>
                </a:solidFill>
                <a:latin typeface="Courier New"/>
              </a:rPr>
              <a:t>980</a:t>
            </a:r>
            <a:r>
              <a:rPr sz="1400">
                <a:solidFill>
                  <a:srgbClr val="000000"/>
                </a:solidFill>
                <a:latin typeface="Courier New"/>
              </a:rPr>
              <a:t>u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L</a:t>
            </a:r>
            <a:r>
              <a:rPr sz="1400">
                <a:solidFill>
                  <a:srgbClr val="000000"/>
                </a:solidFill>
                <a:latin typeface="Courier New"/>
              </a:rPr>
              <a:t>=</a:t>
            </a:r>
            <a:r>
              <a:rPr sz="1400">
                <a:solidFill>
                  <a:srgbClr val="000000"/>
                </a:solidFill>
                <a:latin typeface="Courier New"/>
              </a:rPr>
              <a:t>0.35</a:t>
            </a:r>
            <a:r>
              <a:rPr sz="1400">
                <a:solidFill>
                  <a:srgbClr val="000000"/>
                </a:solidFill>
                <a:latin typeface="Courier New"/>
              </a:rPr>
              <a:t>u</a:t>
            </a:r>
            <a:r>
              <a:rPr sz="1400">
                <a:solidFill>
                  <a:srgbClr val="000000"/>
                </a:solidFill>
                <a:latin typeface="Courier New"/>
              </a:rPr>
              <a:t/>
            </a:r>
            <a:r>
              <a:rPr sz="1400">
                <a:solidFill>
                  <a:srgbClr val="000000"/>
                </a:solidFill>
                <a:latin typeface="Courier New"/>
              </a:rPr>
              <a:t>M_14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10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2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7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0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nmos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W</a:t>
            </a:r>
            <a:r>
              <a:rPr sz="1400">
                <a:solidFill>
                  <a:srgbClr val="000000"/>
                </a:solidFill>
                <a:latin typeface="Courier New"/>
              </a:rPr>
              <a:t>=</a:t>
            </a:r>
            <a:r>
              <a:rPr sz="1400">
                <a:solidFill>
                  <a:srgbClr val="000000"/>
                </a:solidFill>
                <a:latin typeface="Courier New"/>
              </a:rPr>
              <a:t>980</a:t>
            </a:r>
            <a:r>
              <a:rPr sz="1400">
                <a:solidFill>
                  <a:srgbClr val="000000"/>
                </a:solidFill>
                <a:latin typeface="Courier New"/>
              </a:rPr>
              <a:t>u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L</a:t>
            </a:r>
            <a:r>
              <a:rPr sz="1400">
                <a:solidFill>
                  <a:srgbClr val="000000"/>
                </a:solidFill>
                <a:latin typeface="Courier New"/>
              </a:rPr>
              <a:t>=</a:t>
            </a:r>
            <a:r>
              <a:rPr sz="1400">
                <a:solidFill>
                  <a:srgbClr val="000000"/>
                </a:solidFill>
                <a:latin typeface="Courier New"/>
              </a:rPr>
              <a:t>0.35</a:t>
            </a:r>
            <a:r>
              <a:rPr sz="1400">
                <a:solidFill>
                  <a:srgbClr val="000000"/>
                </a:solidFill>
                <a:latin typeface="Courier New"/>
              </a:rPr>
              <a:t>u</a:t>
            </a:r>
            <a:r>
              <a:rPr sz="1400">
                <a:solidFill>
                  <a:srgbClr val="000000"/>
                </a:solidFill>
                <a:latin typeface="Courier New"/>
              </a:rPr>
              <a:t/>
            </a:r>
            <a:r>
              <a:rPr sz="1400">
                <a:solidFill>
                  <a:srgbClr val="000000"/>
                </a:solidFill>
                <a:latin typeface="Courier New"/>
              </a:rPr>
              <a:t>*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stage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2</a:t>
            </a:r>
            <a:r>
              <a:rPr sz="1400">
                <a:solidFill>
                  <a:srgbClr val="000000"/>
                </a:solidFill>
                <a:latin typeface="Courier New"/>
              </a:rPr>
              <a:t/>
            </a:r>
            <a:r>
              <a:rPr sz="1400">
                <a:solidFill>
                  <a:srgbClr val="000000"/>
                </a:solidFill>
                <a:latin typeface="Courier New"/>
              </a:rPr>
              <a:t>M_21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10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6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8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0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nmos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W</a:t>
            </a:r>
            <a:r>
              <a:rPr sz="1400">
                <a:solidFill>
                  <a:srgbClr val="000000"/>
                </a:solidFill>
                <a:latin typeface="Courier New"/>
              </a:rPr>
              <a:t>=</a:t>
            </a:r>
            <a:r>
              <a:rPr sz="1400">
                <a:solidFill>
                  <a:srgbClr val="000000"/>
                </a:solidFill>
                <a:latin typeface="Courier New"/>
              </a:rPr>
              <a:t>3600</a:t>
            </a:r>
            <a:r>
              <a:rPr sz="1400">
                <a:solidFill>
                  <a:srgbClr val="000000"/>
                </a:solidFill>
                <a:latin typeface="Courier New"/>
              </a:rPr>
              <a:t>u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L</a:t>
            </a:r>
            <a:r>
              <a:rPr sz="1400">
                <a:solidFill>
                  <a:srgbClr val="000000"/>
                </a:solidFill>
                <a:latin typeface="Courier New"/>
              </a:rPr>
              <a:t>=</a:t>
            </a:r>
            <a:r>
              <a:rPr sz="1400">
                <a:solidFill>
                  <a:srgbClr val="000000"/>
                </a:solidFill>
                <a:latin typeface="Courier New"/>
              </a:rPr>
              <a:t>0.35</a:t>
            </a:r>
            <a:r>
              <a:rPr sz="1400">
                <a:solidFill>
                  <a:srgbClr val="000000"/>
                </a:solidFill>
                <a:latin typeface="Courier New"/>
              </a:rPr>
              <a:t>u</a:t>
            </a:r>
            <a:r>
              <a:rPr sz="1400">
                <a:solidFill>
                  <a:srgbClr val="000000"/>
                </a:solidFill>
                <a:latin typeface="Courier New"/>
              </a:rPr>
              <a:t/>
            </a:r>
            <a:r>
              <a:rPr sz="1400">
                <a:solidFill>
                  <a:srgbClr val="000000"/>
                </a:solidFill>
                <a:latin typeface="Courier New"/>
              </a:rPr>
              <a:t>M_22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10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9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8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0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nmos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W</a:t>
            </a:r>
            <a:r>
              <a:rPr sz="1400">
                <a:solidFill>
                  <a:srgbClr val="000000"/>
                </a:solidFill>
                <a:latin typeface="Courier New"/>
              </a:rPr>
              <a:t>=</a:t>
            </a:r>
            <a:r>
              <a:rPr sz="1400">
                <a:solidFill>
                  <a:srgbClr val="000000"/>
                </a:solidFill>
                <a:latin typeface="Courier New"/>
              </a:rPr>
              <a:t>4800</a:t>
            </a:r>
            <a:r>
              <a:rPr sz="1400">
                <a:solidFill>
                  <a:srgbClr val="000000"/>
                </a:solidFill>
                <a:latin typeface="Courier New"/>
              </a:rPr>
              <a:t>u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L</a:t>
            </a:r>
            <a:r>
              <a:rPr sz="1400">
                <a:solidFill>
                  <a:srgbClr val="000000"/>
                </a:solidFill>
                <a:latin typeface="Courier New"/>
              </a:rPr>
              <a:t>=</a:t>
            </a:r>
            <a:r>
              <a:rPr sz="1400">
                <a:solidFill>
                  <a:srgbClr val="000000"/>
                </a:solidFill>
                <a:latin typeface="Courier New"/>
              </a:rPr>
              <a:t>0.35</a:t>
            </a:r>
            <a:r>
              <a:rPr sz="1400">
                <a:solidFill>
                  <a:srgbClr val="000000"/>
                </a:solidFill>
                <a:latin typeface="Courier New"/>
              </a:rPr>
              <a:t>u</a:t>
            </a:r>
            <a:r>
              <a:rPr sz="1400">
                <a:solidFill>
                  <a:srgbClr val="000000"/>
                </a:solidFill>
                <a:latin typeface="Courier New"/>
              </a:rPr>
              <a:t/>
            </a:r>
            <a:r>
              <a:rPr sz="1400">
                <a:solidFill>
                  <a:srgbClr val="000000"/>
                </a:solidFill>
                <a:latin typeface="Courier New"/>
              </a:rPr>
              <a:t>M_23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10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8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9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0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nmos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W</a:t>
            </a:r>
            <a:r>
              <a:rPr sz="1400">
                <a:solidFill>
                  <a:srgbClr val="000000"/>
                </a:solidFill>
                <a:latin typeface="Courier New"/>
              </a:rPr>
              <a:t>=</a:t>
            </a:r>
            <a:r>
              <a:rPr sz="1400">
                <a:solidFill>
                  <a:srgbClr val="000000"/>
                </a:solidFill>
                <a:latin typeface="Courier New"/>
              </a:rPr>
              <a:t>4800</a:t>
            </a:r>
            <a:r>
              <a:rPr sz="1400">
                <a:solidFill>
                  <a:srgbClr val="000000"/>
                </a:solidFill>
                <a:latin typeface="Courier New"/>
              </a:rPr>
              <a:t>u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L</a:t>
            </a:r>
            <a:r>
              <a:rPr sz="1400">
                <a:solidFill>
                  <a:srgbClr val="000000"/>
                </a:solidFill>
                <a:latin typeface="Courier New"/>
              </a:rPr>
              <a:t>=</a:t>
            </a:r>
            <a:r>
              <a:rPr sz="1400">
                <a:solidFill>
                  <a:srgbClr val="000000"/>
                </a:solidFill>
                <a:latin typeface="Courier New"/>
              </a:rPr>
              <a:t>0.35</a:t>
            </a:r>
            <a:r>
              <a:rPr sz="1400">
                <a:solidFill>
                  <a:srgbClr val="000000"/>
                </a:solidFill>
                <a:latin typeface="Courier New"/>
              </a:rPr>
              <a:t>u</a:t>
            </a:r>
            <a:r>
              <a:rPr sz="1400">
                <a:solidFill>
                  <a:srgbClr val="000000"/>
                </a:solidFill>
                <a:latin typeface="Courier New"/>
              </a:rPr>
              <a:t/>
            </a:r>
            <a:r>
              <a:rPr sz="1400">
                <a:solidFill>
                  <a:srgbClr val="000000"/>
                </a:solidFill>
                <a:latin typeface="Courier New"/>
              </a:rPr>
              <a:t>M_24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10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7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9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0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nmos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W</a:t>
            </a:r>
            <a:r>
              <a:rPr sz="1400">
                <a:solidFill>
                  <a:srgbClr val="000000"/>
                </a:solidFill>
                <a:latin typeface="Courier New"/>
              </a:rPr>
              <a:t>=</a:t>
            </a:r>
            <a:r>
              <a:rPr sz="1400">
                <a:solidFill>
                  <a:srgbClr val="000000"/>
                </a:solidFill>
                <a:latin typeface="Courier New"/>
              </a:rPr>
              <a:t>3600</a:t>
            </a:r>
            <a:r>
              <a:rPr sz="1400">
                <a:solidFill>
                  <a:srgbClr val="000000"/>
                </a:solidFill>
                <a:latin typeface="Courier New"/>
              </a:rPr>
              <a:t>u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L</a:t>
            </a:r>
            <a:r>
              <a:rPr sz="1400">
                <a:solidFill>
                  <a:srgbClr val="000000"/>
                </a:solidFill>
                <a:latin typeface="Courier New"/>
              </a:rPr>
              <a:t>=</a:t>
            </a:r>
            <a:r>
              <a:rPr sz="1400">
                <a:solidFill>
                  <a:srgbClr val="000000"/>
                </a:solidFill>
                <a:latin typeface="Courier New"/>
              </a:rPr>
              <a:t>0.35</a:t>
            </a:r>
            <a:r>
              <a:rPr sz="1400">
                <a:solidFill>
                  <a:srgbClr val="000000"/>
                </a:solidFill>
                <a:latin typeface="Courier New"/>
              </a:rPr>
              <a:t>u</a:t>
            </a:r>
            <a:r>
              <a:rPr sz="1400">
                <a:solidFill>
                  <a:srgbClr val="000000"/>
                </a:solidFill>
                <a:latin typeface="Courier New"/>
              </a:rPr>
              <a:t/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file Klasse E circuit met injection locking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400">
                <a:solidFill>
                  <a:srgbClr val="000000"/>
                </a:solidFill>
                <a:latin typeface="Courier New"/>
              </a:rPr>
              <a:t>L_L3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3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8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0.37</a:t>
            </a:r>
            <a:r>
              <a:rPr sz="1400">
                <a:solidFill>
                  <a:srgbClr val="000000"/>
                </a:solidFill>
                <a:latin typeface="Courier New"/>
              </a:rPr>
              <a:t>nH</a:t>
            </a:r>
            <a:r>
              <a:rPr sz="1400">
                <a:solidFill>
                  <a:srgbClr val="000000"/>
                </a:solidFill>
                <a:latin typeface="Courier New"/>
              </a:rPr>
              <a:t/>
            </a:r>
            <a:r>
              <a:rPr sz="1400">
                <a:solidFill>
                  <a:srgbClr val="000000"/>
                </a:solidFill>
                <a:latin typeface="Courier New"/>
              </a:rPr>
              <a:t>L_L4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3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9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0.37</a:t>
            </a:r>
            <a:r>
              <a:rPr sz="1400">
                <a:solidFill>
                  <a:srgbClr val="000000"/>
                </a:solidFill>
                <a:latin typeface="Courier New"/>
              </a:rPr>
              <a:t>nH</a:t>
            </a:r>
            <a:r>
              <a:rPr sz="1400">
                <a:solidFill>
                  <a:srgbClr val="000000"/>
                </a:solidFill>
                <a:latin typeface="Courier New"/>
              </a:rPr>
              <a:t/>
            </a:r>
            <a:r>
              <a:rPr sz="1400">
                <a:solidFill>
                  <a:srgbClr val="000000"/>
                </a:solidFill>
                <a:latin typeface="Courier New"/>
              </a:rPr>
              <a:t>L_L5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8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4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0.8</a:t>
            </a:r>
            <a:r>
              <a:rPr sz="1400">
                <a:solidFill>
                  <a:srgbClr val="000000"/>
                </a:solidFill>
                <a:latin typeface="Courier New"/>
              </a:rPr>
              <a:t>nH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L_L6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9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5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0.8</a:t>
            </a:r>
            <a:r>
              <a:rPr sz="1400">
                <a:solidFill>
                  <a:srgbClr val="000000"/>
                </a:solidFill>
                <a:latin typeface="Courier New"/>
              </a:rPr>
              <a:t>nH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C_C1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4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5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5.1</a:t>
            </a:r>
            <a:r>
              <a:rPr sz="1400">
                <a:solidFill>
                  <a:srgbClr val="000000"/>
                </a:solidFill>
                <a:latin typeface="Courier New"/>
              </a:rPr>
              <a:t>pF</a:t>
            </a:r>
            <a:r>
              <a:rPr sz="1400">
                <a:solidFill>
                  <a:srgbClr val="000000"/>
                </a:solidFill>
                <a:latin typeface="Courier New"/>
              </a:rPr>
              <a:t/>
            </a:r>
            <a:r>
              <a:rPr sz="1400">
                <a:solidFill>
                  <a:srgbClr val="000000"/>
                </a:solidFill>
                <a:latin typeface="Courier New"/>
              </a:rPr>
              <a:t>*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belasting</a:t>
            </a:r>
            <a:r>
              <a:rPr sz="1400">
                <a:solidFill>
                  <a:srgbClr val="000000"/>
                </a:solidFill>
                <a:latin typeface="Courier New"/>
              </a:rPr>
              <a:t/>
            </a:r>
            <a:r>
              <a:rPr sz="1400">
                <a:solidFill>
                  <a:srgbClr val="000000"/>
                </a:solidFill>
                <a:latin typeface="Courier New"/>
              </a:rPr>
              <a:t>R_RL1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4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0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50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R_RL2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5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0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50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.</a:t>
            </a:r>
            <a:r>
              <a:rPr sz="1400">
                <a:solidFill>
                  <a:srgbClr val="000000"/>
                </a:solidFill>
                <a:latin typeface="Courier New"/>
              </a:rPr>
              <a:t>include</a:t>
            </a:r>
            <a:r>
              <a:rPr sz="1400">
                <a:solidFill>
                  <a:srgbClr val="000000"/>
                </a:solidFill>
                <a:latin typeface="Courier New"/>
              </a:rPr>
              <a:t> </a:t>
            </a:r>
            <a:r>
              <a:rPr sz="1400">
                <a:solidFill>
                  <a:srgbClr val="000000"/>
                </a:solidFill>
                <a:latin typeface="Courier New"/>
              </a:rPr>
              <a:t>simul</a:t>
            </a:r>
            <a:r>
              <a:rPr sz="1400">
                <a:solidFill>
                  <a:srgbClr val="000000"/>
                </a:solidFill>
                <a:latin typeface="Courier New"/>
              </a:rPr>
              <a:t>/</a:t>
            </a:r>
            <a:r>
              <a:rPr sz="1400">
                <a:solidFill>
                  <a:srgbClr val="000000"/>
                </a:solidFill>
                <a:latin typeface="Courier New"/>
              </a:rPr>
              <a:t>berkeley35</a:t>
            </a:r>
            <a:r>
              <a:rPr sz="1400">
                <a:solidFill>
                  <a:srgbClr val="000000"/>
                </a:solidFill>
                <a:latin typeface="Courier New"/>
              </a:rPr>
              <a:t>.</a:t>
            </a:r>
            <a:r>
              <a:rPr sz="1400">
                <a:solidFill>
                  <a:srgbClr val="000000"/>
                </a:solidFill>
                <a:latin typeface="Courier New"/>
              </a:rPr>
              <a:t>lib</a:t>
            </a:r>
            <a:r>
              <a:rPr sz="1400">
                <a:solidFill>
                  <a:srgbClr val="000000"/>
                </a:solidFill>
                <a:latin typeface="Courier New"/>
              </a:rPr>
              <a:t/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file Klasse E circuit met injection locking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simulatie Klasse E circuit met injection locking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220" y="566928"/>
            <a:ext cx="11193560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1 periode M21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365" y="566928"/>
            <a:ext cx="11127270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1 periode M22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485" y="566928"/>
            <a:ext cx="11203030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Voeding met DC stroom door L1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788" y="566928"/>
            <a:ext cx="10566424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Integratie stroom op C1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2563" y="566928"/>
            <a:ext cx="5646873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Integratie stroom op C1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788" y="566928"/>
            <a:ext cx="10566424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Transistor om de spanning op 0 te houden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0107" y="566928"/>
            <a:ext cx="7151785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Spanning na integratie stroom op C1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788" y="566928"/>
            <a:ext cx="10566424" cy="55778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202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jan.genoe@gmail.com</dc:creator>
  <cp:lastModifiedBy>Jan Genoe</cp:lastModifiedBy>
  <cp:revision>9</cp:revision>
  <dcterms:created xsi:type="dcterms:W3CDTF">2017-06-28T07:18:12Z</dcterms:created>
  <dcterms:modified xsi:type="dcterms:W3CDTF">2025-09-20T22:18:53Z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